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7010400" cy="92964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bGx6zdYtauXgV93CIBLzYn8Y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a7e82c60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a7e82c609_2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ca7e82c609_2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6dd13c66_0_38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gca6dd13c6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a6dd13c66_0_1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3" name="Google Shape;163;gca6dd13c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6dd13c66_0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gca6dd13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a6dd13c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a6dd13c66_0_2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ca6dd13c66_0_2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a6dd13c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a6dd13c66_0_61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ca6dd13c66_0_6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a6dd13c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a6dd13c66_0_18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ca6dd13c66_0_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a6dd13c6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a6dd13c66_0_5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ca6dd13c66_0_5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4" name="Google Shape;24;p16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6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Google Shape;26;p16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29" name="Google Shape;29;p16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orbel"/>
              <a:buNone/>
              <a:defRPr sz="59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4"/>
              <a:buNone/>
              <a:defRPr sz="2099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5331023" y="5883276"/>
            <a:ext cx="43229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sz="23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1483925" y="5299603"/>
            <a:ext cx="1001610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2436177" y="3428999"/>
            <a:ext cx="85305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Font typeface="Corbel"/>
              <a:buNone/>
              <a:defRPr sz="1799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Font typeface="Corbe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Font typeface="Corbe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1483925" y="4343400"/>
            <a:ext cx="1001610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483926" y="3886200"/>
            <a:ext cx="10016101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79"/>
              <a:buNone/>
              <a:defRPr sz="2399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1483925" y="4775200"/>
            <a:ext cx="100161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1483926" y="3505200"/>
            <a:ext cx="10016104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2"/>
          </p:nvPr>
        </p:nvSpPr>
        <p:spPr>
          <a:xfrm>
            <a:off x="1483925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30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 rot="5400000">
            <a:off x="4929876" y="-778951"/>
            <a:ext cx="3124201" cy="1001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 rot="5400000">
            <a:off x="8062375" y="2353546"/>
            <a:ext cx="5105400" cy="176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 rot="5400000">
            <a:off x="2940052" y="-770327"/>
            <a:ext cx="5105400" cy="80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32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0949005" y="5867132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sz="39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1483926" y="2667000"/>
            <a:ext cx="48937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6606246" y="2667000"/>
            <a:ext cx="4893781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1483925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3"/>
          </p:nvPr>
        </p:nvSpPr>
        <p:spPr>
          <a:xfrm>
            <a:off x="6878696" y="2667000"/>
            <a:ext cx="462133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4"/>
          </p:nvPr>
        </p:nvSpPr>
        <p:spPr>
          <a:xfrm>
            <a:off x="6606246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sz="23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260663" y="685800"/>
            <a:ext cx="6239365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68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Char char="•"/>
              <a:defRPr sz="1999"/>
            </a:lvl1pPr>
            <a:lvl2pPr marL="914400" lvl="1" indent="-39427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Char char="•"/>
              <a:defRPr sz="1799"/>
            </a:lvl2pPr>
            <a:lvl3pPr marL="1371600" lvl="2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1483926" y="2971800"/>
            <a:ext cx="354819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Corbel"/>
              <a:buNone/>
              <a:defRPr sz="27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1482338" y="3124199"/>
            <a:ext cx="542474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11" name="Google Shape;11;p15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5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sz="39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88726"/>
              </a:buClr>
              <a:buSzPts val="347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8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27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60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ce@central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nPxJpe9_BNK6RErVXoLZqMsFyrCjFodXf6aynkfnjQ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74Nr6EixAK1mxhrVGCV8ejpDx0wE3P_r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ncw1jl03e1pu36bHcVIhE3Hzgo2YjWl6/view?usp=sharing" TargetMode="External"/><Relationship Id="rId5" Type="http://schemas.openxmlformats.org/officeDocument/2006/relationships/hyperlink" Target="https://drive.google.com/file/d/10O8rSk2F5SPk5afBwMKnFmqULAX4VSy2/view?usp=sharing" TargetMode="External"/><Relationship Id="rId4" Type="http://schemas.openxmlformats.org/officeDocument/2006/relationships/hyperlink" Target="https://drive.google.com/file/d/190IINF2O2vKIBzjGJzrDOFLUE0SprRX4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CF3"/>
            </a:gs>
            <a:gs pos="74000">
              <a:srgbClr val="CCE39D"/>
            </a:gs>
            <a:gs pos="83000">
              <a:srgbClr val="CCE39D"/>
            </a:gs>
            <a:gs pos="100000">
              <a:srgbClr val="DCECBD"/>
            </a:gs>
          </a:gsLst>
          <a:lin ang="54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2351175" y="558050"/>
            <a:ext cx="80256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orbel"/>
              <a:buNone/>
            </a:pPr>
            <a:r>
              <a:rPr lang="en-US" dirty="0"/>
              <a:t>Central Consolidated</a:t>
            </a:r>
            <a:br>
              <a:rPr lang="en-US" dirty="0"/>
            </a:br>
            <a:r>
              <a:rPr lang="en-US" dirty="0"/>
              <a:t>School District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orbel"/>
              <a:buNone/>
            </a:pPr>
            <a:r>
              <a:rPr lang="en-US" sz="4400" dirty="0"/>
              <a:t>Norms for Presentations</a:t>
            </a:r>
            <a:br>
              <a:rPr lang="en-US" sz="4400" dirty="0"/>
            </a:br>
            <a:r>
              <a:rPr lang="en-US" sz="4400" dirty="0"/>
              <a:t>SY 2021-2022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7" name="Google Shape;147;p1"/>
          <p:cNvSpPr txBox="1">
            <a:spLocks noGrp="1"/>
          </p:cNvSpPr>
          <p:nvPr>
            <p:ph type="subTitle" idx="1"/>
          </p:nvPr>
        </p:nvSpPr>
        <p:spPr>
          <a:xfrm>
            <a:off x="8915400" y="5373400"/>
            <a:ext cx="25839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517"/>
              <a:buNone/>
            </a:pPr>
            <a:r>
              <a:rPr lang="en-US" dirty="0"/>
              <a:t>Updated for March 24, 2021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" y="958361"/>
            <a:ext cx="2426677" cy="242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282925" y="646125"/>
            <a:ext cx="106164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orbel"/>
              <a:buNone/>
            </a:pPr>
            <a:r>
              <a:rPr lang="en-US" sz="8800" dirty="0"/>
              <a:t>Questions?</a:t>
            </a:r>
            <a:endParaRPr dirty="0"/>
          </a:p>
        </p:txBody>
      </p:sp>
      <p:pic>
        <p:nvPicPr>
          <p:cNvPr id="206" name="Google Shape;20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97451" y="4157450"/>
            <a:ext cx="4284900" cy="23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4"/>
          <p:cNvSpPr txBox="1"/>
          <p:nvPr/>
        </p:nvSpPr>
        <p:spPr>
          <a:xfrm>
            <a:off x="1282937" y="2406427"/>
            <a:ext cx="55626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EMAIL: Finance@centralschools.org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(505) 598-5834 or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(505) 368-4984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a7e82c609_2_0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0" cy="17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Agenda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a6dd13c66_0_38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Norms</a:t>
            </a:r>
            <a:endParaRPr dirty="0"/>
          </a:p>
        </p:txBody>
      </p:sp>
      <p:sp>
        <p:nvSpPr>
          <p:cNvPr id="160" name="Google Shape;160;gca6dd13c66_0_38"/>
          <p:cNvSpPr txBox="1">
            <a:spLocks noGrp="1"/>
          </p:cNvSpPr>
          <p:nvPr>
            <p:ph type="body" idx="1"/>
          </p:nvPr>
        </p:nvSpPr>
        <p:spPr>
          <a:xfrm>
            <a:off x="1848438" y="2438400"/>
            <a:ext cx="102654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 b="1" dirty="0"/>
              <a:t>Individuals asking Questions/comments:</a:t>
            </a:r>
            <a:endParaRPr sz="21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Speakers are encouraged to focus on the topics of being presented, not personnel they believe to be responsible. 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The moderator will redirect the speaker to the procedure/staff member to the specific complaints which shall be referred to.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Complaints need to follow district board policies</a:t>
            </a:r>
            <a:endParaRPr sz="1900" b="1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a6dd13c66_0_12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Norms Continued</a:t>
            </a:r>
            <a:endParaRPr dirty="0"/>
          </a:p>
        </p:txBody>
      </p:sp>
      <p:sp>
        <p:nvSpPr>
          <p:cNvPr id="166" name="Google Shape;166;gca6dd13c66_0_12"/>
          <p:cNvSpPr txBox="1">
            <a:spLocks noGrp="1"/>
          </p:cNvSpPr>
          <p:nvPr>
            <p:ph type="body" idx="1"/>
          </p:nvPr>
        </p:nvSpPr>
        <p:spPr>
          <a:xfrm>
            <a:off x="1848438" y="2438400"/>
            <a:ext cx="102654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100" b="1" dirty="0"/>
              <a:t>2. Individuals asking Questions/comments:</a:t>
            </a:r>
            <a:endParaRPr sz="21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Addressed at appropriate times as indicated on the agenda or when the Presenter acknowledges a question and/or presented by the Moderator.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Questions during presentations need to be put in the chat box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Observe and respect the presenters &amp; district representatives doing the presentations and decision to shorten the comments to preserve time and give the maximum number of individuals the an opportunity to be heard or ask questions.</a:t>
            </a:r>
            <a:endParaRPr sz="2499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  <a:p>
            <a:pPr marL="285663" lvl="0" indent="-156758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a6dd13c66_0_0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Norms Continued</a:t>
            </a:r>
            <a:endParaRPr dirty="0"/>
          </a:p>
        </p:txBody>
      </p:sp>
      <p:sp>
        <p:nvSpPr>
          <p:cNvPr id="172" name="Google Shape;172;gca6dd13c66_0_0"/>
          <p:cNvSpPr txBox="1">
            <a:spLocks noGrp="1"/>
          </p:cNvSpPr>
          <p:nvPr>
            <p:ph type="body" idx="1"/>
          </p:nvPr>
        </p:nvSpPr>
        <p:spPr>
          <a:xfrm>
            <a:off x="1848436" y="2438400"/>
            <a:ext cx="92751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1900" b="1" dirty="0"/>
              <a:t>3. Conduct 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Please be civil, courteous, and respectful.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Conduct of speakers shall be no different than expected conduct of visitors at Central Consolidated School District. </a:t>
            </a:r>
            <a:endParaRPr sz="1900" b="1" dirty="0"/>
          </a:p>
          <a:p>
            <a:pPr marL="914400" lvl="1" indent="-3492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Students should not be exploited for the benefit of any individual or group</a:t>
            </a:r>
            <a:endParaRPr sz="1900" b="1" dirty="0"/>
          </a:p>
          <a:p>
            <a:pPr marL="914400" lvl="1" indent="-349250" algn="l" rtl="0"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Observe that speakers shall not express non-job related complaints against the presenters</a:t>
            </a:r>
            <a:endParaRPr sz="1900" b="1" dirty="0"/>
          </a:p>
          <a:p>
            <a:pPr marL="914400" lvl="1" indent="-349250" algn="l" rtl="0">
              <a:spcBef>
                <a:spcPts val="88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respect the fact that the speaker’s views and opinions may not be shared by all present.</a:t>
            </a:r>
            <a:endParaRPr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a6dd13c66_0_25"/>
          <p:cNvSpPr txBox="1">
            <a:spLocks noGrp="1"/>
          </p:cNvSpPr>
          <p:nvPr>
            <p:ph type="body" idx="1"/>
          </p:nvPr>
        </p:nvSpPr>
        <p:spPr>
          <a:xfrm>
            <a:off x="1432649" y="1752600"/>
            <a:ext cx="100161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100" b="1" dirty="0"/>
              <a:t>4. No person on school property or at a school event shall perform any of the following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Disruption to the process of the presentations, students, staff is not permitted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stroke, injure, threaten, harass, or intimidate a student, staff member, a board member, or any other visitor to school property</a:t>
            </a:r>
            <a:endParaRPr sz="2100" b="1" dirty="0"/>
          </a:p>
        </p:txBody>
      </p:sp>
      <p:sp>
        <p:nvSpPr>
          <p:cNvPr id="179" name="Google Shape;179;gca6dd13c66_0_25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Norms Continued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a6dd13c66_0_61"/>
          <p:cNvSpPr txBox="1">
            <a:spLocks noGrp="1"/>
          </p:cNvSpPr>
          <p:nvPr>
            <p:ph type="body" idx="1"/>
          </p:nvPr>
        </p:nvSpPr>
        <p:spPr>
          <a:xfrm>
            <a:off x="1522424" y="1828800"/>
            <a:ext cx="100161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G-6050 Understand that your own conduct may be regarded as a representative of our profession</a:t>
            </a:r>
            <a:endParaRPr sz="21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G-0761 Maintain order in a manner consistent with district policies and regulation</a:t>
            </a:r>
            <a:endParaRPr sz="21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G-0750 Employees expected to conduct themselves in a manner with effective and orderly education and to protect students and district property. </a:t>
            </a:r>
            <a:endParaRPr sz="21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G-6050 Maintain our integrity when dissenting by basing our public criticism</a:t>
            </a:r>
            <a:endParaRPr sz="21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G-0900 All school personnel are responsible for good public relations</a:t>
            </a:r>
            <a:endParaRPr sz="2100" b="1" dirty="0"/>
          </a:p>
        </p:txBody>
      </p:sp>
      <p:sp>
        <p:nvSpPr>
          <p:cNvPr id="186" name="Google Shape;186;gca6dd13c66_0_61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District Staff in Public Forums/Meetings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a6dd13c66_0_18"/>
          <p:cNvSpPr txBox="1">
            <a:spLocks noGrp="1"/>
          </p:cNvSpPr>
          <p:nvPr>
            <p:ph type="body" idx="1"/>
          </p:nvPr>
        </p:nvSpPr>
        <p:spPr>
          <a:xfrm>
            <a:off x="1432449" y="1689125"/>
            <a:ext cx="100161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Need to follow the procedures in accordance with board policies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1st - Talk to local site Principal 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2nd - Fill out forms if this is unresolved then it can be taken to the Coordinator of Curriculum &amp; Instruction, then to the Assistant Superintendent, then final resolutions to the Superintendent. </a:t>
            </a:r>
            <a:endParaRPr sz="21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ca6dd13c66_0_18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Complaints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a6dd13c66_0_55"/>
          <p:cNvSpPr txBox="1">
            <a:spLocks noGrp="1"/>
          </p:cNvSpPr>
          <p:nvPr>
            <p:ph type="body" idx="1"/>
          </p:nvPr>
        </p:nvSpPr>
        <p:spPr>
          <a:xfrm>
            <a:off x="1483925" y="1512350"/>
            <a:ext cx="10016100" cy="498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Public Concerns and Complaints 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Form k-1381 </a:t>
            </a:r>
            <a:r>
              <a:rPr lang="en-US" sz="1400" b="1" u="sng" dirty="0">
                <a:solidFill>
                  <a:schemeClr val="hlink"/>
                </a:solidFill>
                <a:hlinkClick r:id="rId3"/>
              </a:rPr>
              <a:t>https://drive.google.com/file/d/174Nr6EixAK1mxhrVGCV8ejpDx0wE3P_r/view?usp=sharing</a:t>
            </a:r>
            <a:r>
              <a:rPr lang="en-US" sz="1400" b="1" dirty="0"/>
              <a:t> </a:t>
            </a:r>
            <a:endParaRPr sz="14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Public Concerns and Complaints about Personnel 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Form k-1481 </a:t>
            </a:r>
            <a:r>
              <a:rPr lang="en-US" sz="1300" b="1" u="sng" dirty="0">
                <a:solidFill>
                  <a:schemeClr val="hlink"/>
                </a:solidFill>
                <a:hlinkClick r:id="rId4"/>
              </a:rPr>
              <a:t>https://drive.google.com/file/d/190IINF2O2vKIBzjGJzrDOFLUE0SprRX4/view?usp=sharing</a:t>
            </a:r>
            <a:r>
              <a:rPr lang="en-US" sz="1300" b="1" dirty="0"/>
              <a:t> </a:t>
            </a:r>
            <a:endParaRPr sz="13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Public Concerns and Complaints about Instructional Resources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Form K-1531 </a:t>
            </a:r>
            <a:r>
              <a:rPr lang="en-US" sz="1300" b="1" u="sng" dirty="0">
                <a:solidFill>
                  <a:schemeClr val="hlink"/>
                </a:solidFill>
                <a:hlinkClick r:id="rId5"/>
              </a:rPr>
              <a:t>https://drive.google.com/file/d/10O8rSk2F5SPk5afBwMKnFmqULAX4VSy2/view?usp=sharing</a:t>
            </a:r>
            <a:r>
              <a:rPr lang="en-US" sz="1300" b="1" dirty="0"/>
              <a:t> </a:t>
            </a:r>
            <a:endParaRPr sz="1300" b="1" dirty="0"/>
          </a:p>
          <a:p>
            <a:pPr marL="914400" lvl="1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Public Concerns and Complaints about Facilities and Services</a:t>
            </a:r>
            <a:endParaRPr sz="2100" b="1" dirty="0"/>
          </a:p>
          <a:p>
            <a:pPr marL="1371600" lvl="2" indent="-361950" algn="l" rtl="0">
              <a:spcBef>
                <a:spcPts val="88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Form K-1581 </a:t>
            </a:r>
            <a:r>
              <a:rPr lang="en-US" sz="1200" b="1" u="sng" dirty="0">
                <a:solidFill>
                  <a:schemeClr val="hlink"/>
                </a:solidFill>
                <a:hlinkClick r:id="rId6"/>
              </a:rPr>
              <a:t>https://drive.google.com/file/d/1ncw1jl03e1pu36bHcVIhE3Hzgo2YjWl6/view?usp=sharing</a:t>
            </a:r>
            <a:r>
              <a:rPr lang="en-US" sz="1200" b="1" dirty="0"/>
              <a:t> </a:t>
            </a:r>
            <a:endParaRPr sz="12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ca6dd13c66_0_55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457"/>
              <a:buFont typeface="Corbel"/>
              <a:buNone/>
            </a:pPr>
            <a:r>
              <a:rPr lang="en-US" b="1" dirty="0"/>
              <a:t>Complaints Continued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Custom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Cambria</vt:lpstr>
      <vt:lpstr>Corbel</vt:lpstr>
      <vt:lpstr>Arial</vt:lpstr>
      <vt:lpstr>Parallax</vt:lpstr>
      <vt:lpstr>Central Consolidated School District  Norms for Presentations SY 2021-2022 </vt:lpstr>
      <vt:lpstr>Agenda</vt:lpstr>
      <vt:lpstr>Norms</vt:lpstr>
      <vt:lpstr>Norms Continued</vt:lpstr>
      <vt:lpstr>Norms Continued</vt:lpstr>
      <vt:lpstr>Norms Continued</vt:lpstr>
      <vt:lpstr>District Staff in Public Forums/Meetings</vt:lpstr>
      <vt:lpstr>Complaints</vt:lpstr>
      <vt:lpstr>Complaints Continued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Consolidated School District  Norms for Presentations SY 2021-2022 </dc:title>
  <cp:lastModifiedBy>RobertoTaboada</cp:lastModifiedBy>
  <cp:revision>2</cp:revision>
  <dcterms:created xsi:type="dcterms:W3CDTF">2017-02-16T19:23:58Z</dcterms:created>
  <dcterms:modified xsi:type="dcterms:W3CDTF">2021-03-24T22:32:51Z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